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80" r:id="rId3"/>
    <p:sldId id="266" r:id="rId4"/>
    <p:sldId id="267" r:id="rId5"/>
    <p:sldId id="277" r:id="rId6"/>
    <p:sldId id="270" r:id="rId7"/>
    <p:sldId id="275" r:id="rId8"/>
    <p:sldId id="274" r:id="rId9"/>
    <p:sldId id="278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1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9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8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4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2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2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4AEB-F897-0043-83DD-65EE19111396}" type="datetimeFigureOut">
              <a:rPr lang="en-US" smtClean="0"/>
              <a:t>17/5/17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8870-E086-FE46-9B5B-DEDFD7D12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ndfonline.com/doi/abs/10.1080/08929092.2016.122561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548584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Ratu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Lemut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8248"/>
            <a:ext cx="8229600" cy="17492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Queen Mosquito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folktale for, with, and by children</a:t>
            </a:r>
            <a:endParaRPr lang="en-US" dirty="0"/>
          </a:p>
        </p:txBody>
      </p:sp>
      <p:pic>
        <p:nvPicPr>
          <p:cNvPr id="4" name="Picture 3" descr="SEAMEO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8" y="5126288"/>
            <a:ext cx="1386732" cy="1239259"/>
          </a:xfrm>
          <a:prstGeom prst="rect">
            <a:avLst/>
          </a:prstGeom>
        </p:spPr>
      </p:pic>
      <p:pic>
        <p:nvPicPr>
          <p:cNvPr id="5" name="Picture 4" descr="SEAQI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1" y="5236254"/>
            <a:ext cx="1315849" cy="1239259"/>
          </a:xfrm>
          <a:prstGeom prst="rect">
            <a:avLst/>
          </a:prstGeom>
        </p:spPr>
      </p:pic>
      <p:pic>
        <p:nvPicPr>
          <p:cNvPr id="6" name="Picture 5" descr="Logo KPBA-SACL3 dgn webs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94" y="5236254"/>
            <a:ext cx="1820767" cy="12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0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Kelly, M 2014, ‘Participatory art’, </a:t>
            </a:r>
            <a:r>
              <a:rPr lang="en-US" sz="1800" i="1" dirty="0"/>
              <a:t>Encyclopedia of aesthetics, Oxford University Press, </a:t>
            </a:r>
            <a:r>
              <a:rPr lang="en-US" sz="1800" dirty="0"/>
              <a:t>viewed 25 </a:t>
            </a:r>
            <a:r>
              <a:rPr lang="en-US" sz="1800" dirty="0" err="1"/>
              <a:t>april</a:t>
            </a:r>
            <a:r>
              <a:rPr lang="en-US" sz="1800" dirty="0"/>
              <a:t> 2017</a:t>
            </a:r>
            <a:r>
              <a:rPr lang="en-US" sz="1800" i="1" dirty="0"/>
              <a:t>, </a:t>
            </a:r>
            <a:r>
              <a:rPr lang="en-US" sz="1800" dirty="0" smtClean="0"/>
              <a:t>&lt;http</a:t>
            </a:r>
            <a:r>
              <a:rPr lang="en-US" sz="1800" dirty="0"/>
              <a:t>://</a:t>
            </a:r>
            <a:r>
              <a:rPr lang="en-US" sz="1800" dirty="0" err="1"/>
              <a:t>arts.berkeley.edu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-content/uploads/2015/03/</a:t>
            </a:r>
            <a:r>
              <a:rPr lang="en-US" sz="1800" dirty="0" err="1"/>
              <a:t>Participatory_Art-Finkelpearl-</a:t>
            </a:r>
            <a:r>
              <a:rPr lang="en-US" sz="1800" dirty="0" err="1" smtClean="0"/>
              <a:t>Encyclopedia_Aesthetics.pdf</a:t>
            </a:r>
            <a:r>
              <a:rPr lang="en-US" sz="1800" dirty="0" smtClean="0"/>
              <a:t>&gt;.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/>
              <a:t>Nagel, L &amp; </a:t>
            </a:r>
            <a:r>
              <a:rPr lang="en-US" sz="1800" dirty="0" err="1"/>
              <a:t>Hovik</a:t>
            </a:r>
            <a:r>
              <a:rPr lang="en-US" sz="1800" dirty="0"/>
              <a:t>, L 2016, the </a:t>
            </a:r>
            <a:r>
              <a:rPr lang="en-US" sz="1800" dirty="0" err="1"/>
              <a:t>SceSam</a:t>
            </a:r>
            <a:r>
              <a:rPr lang="en-US" sz="1800" dirty="0"/>
              <a:t> Project-interactive dramaturgies in performing arts for </a:t>
            </a:r>
            <a:r>
              <a:rPr lang="en-US" sz="1800" dirty="0" smtClean="0"/>
              <a:t>children, </a:t>
            </a:r>
            <a:r>
              <a:rPr lang="en-US" sz="1800" i="1" dirty="0"/>
              <a:t>Youth Theatre Journal, </a:t>
            </a:r>
            <a:r>
              <a:rPr lang="en-US" sz="1800" dirty="0"/>
              <a:t>30:2, 149-</a:t>
            </a:r>
            <a:r>
              <a:rPr lang="en-US" sz="1800" dirty="0" smtClean="0"/>
              <a:t>170, viewed 14 April 2017, &lt;</a:t>
            </a:r>
            <a:r>
              <a:rPr lang="pl-PL" sz="1800" dirty="0" smtClean="0">
                <a:hlinkClick r:id="rId2"/>
              </a:rPr>
              <a:t>http</a:t>
            </a:r>
            <a:r>
              <a:rPr lang="pl-PL" sz="1800" dirty="0">
                <a:hlinkClick r:id="rId2"/>
              </a:rPr>
              <a:t>://www.tandfonline.com/doi/abs/10.1080/</a:t>
            </a:r>
            <a:r>
              <a:rPr lang="pl-PL" sz="1800" dirty="0" smtClean="0">
                <a:hlinkClick r:id="rId2"/>
              </a:rPr>
              <a:t>08929092.2016.1225611</a:t>
            </a:r>
            <a:r>
              <a:rPr lang="pl-PL" sz="1800" dirty="0" smtClean="0"/>
              <a:t>&gt;.</a:t>
            </a:r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/>
          </a:p>
          <a:p>
            <a:pPr algn="just"/>
            <a:endParaRPr lang="pl-PL" sz="1800" dirty="0" smtClean="0"/>
          </a:p>
          <a:p>
            <a:pPr algn="just"/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algn="just"/>
            <a:endParaRPr lang="en-US" sz="1800" i="1" dirty="0"/>
          </a:p>
          <a:p>
            <a:pPr algn="just"/>
            <a:endParaRPr lang="en-US" sz="1800" i="1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70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878"/>
            <a:ext cx="8229600" cy="448275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A </a:t>
            </a:r>
            <a:r>
              <a:rPr lang="en-US" sz="3100" dirty="0"/>
              <a:t>survey we conducted in </a:t>
            </a:r>
            <a:r>
              <a:rPr lang="en-US" sz="3100" dirty="0" err="1"/>
              <a:t>Gunung</a:t>
            </a:r>
            <a:r>
              <a:rPr lang="en-US" sz="3100" dirty="0"/>
              <a:t> Sari village, Mount </a:t>
            </a:r>
            <a:r>
              <a:rPr lang="en-US" sz="3100" dirty="0" err="1"/>
              <a:t>Kidul</a:t>
            </a:r>
            <a:r>
              <a:rPr lang="en-US" sz="3100" dirty="0"/>
              <a:t>, Central </a:t>
            </a:r>
            <a:r>
              <a:rPr lang="en-US" sz="3100" dirty="0" smtClean="0"/>
              <a:t>Java </a:t>
            </a:r>
            <a:r>
              <a:rPr lang="en-US" sz="3100" dirty="0"/>
              <a:t>showed that </a:t>
            </a:r>
            <a:r>
              <a:rPr lang="en-US" sz="3100" b="1" dirty="0"/>
              <a:t>NONE </a:t>
            </a:r>
            <a:r>
              <a:rPr lang="en-US" sz="3100" dirty="0"/>
              <a:t>of </a:t>
            </a:r>
            <a:r>
              <a:rPr lang="en-US" sz="3100" dirty="0" smtClean="0"/>
              <a:t>the approximately </a:t>
            </a:r>
            <a:r>
              <a:rPr lang="en-US" sz="3100" dirty="0"/>
              <a:t>five hundred villagers aged </a:t>
            </a:r>
            <a:r>
              <a:rPr lang="en-US" sz="3100" dirty="0" smtClean="0"/>
              <a:t>from 5 </a:t>
            </a:r>
            <a:r>
              <a:rPr lang="en-US" sz="3100" dirty="0"/>
              <a:t>to 90 </a:t>
            </a:r>
            <a:r>
              <a:rPr lang="en-US" sz="3100" dirty="0" smtClean="0"/>
              <a:t>has </a:t>
            </a:r>
            <a:r>
              <a:rPr lang="en-US" sz="3100" dirty="0"/>
              <a:t>ever heard </a:t>
            </a:r>
            <a:r>
              <a:rPr lang="en-US" sz="3100" dirty="0" smtClean="0"/>
              <a:t>or remember the story and </a:t>
            </a:r>
            <a:r>
              <a:rPr lang="en-US" sz="3100" dirty="0"/>
              <a:t>even other  folktales.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The </a:t>
            </a:r>
            <a:r>
              <a:rPr lang="en-US" sz="2700" dirty="0"/>
              <a:t>story is believed to have come from that place.</a:t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00723"/>
            <a:ext cx="8229600" cy="7254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3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6"/>
            <a:ext cx="8229600" cy="114665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Project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2116549"/>
            <a:ext cx="7732889" cy="4009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It started as a research project with the objective of exploring </a:t>
            </a:r>
            <a:r>
              <a:rPr lang="en-US" sz="2800" dirty="0"/>
              <a:t>children’s performing art for the purpose of re-living the </a:t>
            </a:r>
            <a:r>
              <a:rPr lang="en-US" sz="2800" dirty="0" smtClean="0"/>
              <a:t>folktales.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16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294"/>
            <a:ext cx="8229600" cy="9843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Why children’s performing art?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882"/>
            <a:ext cx="8229600" cy="431828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Children </a:t>
            </a:r>
            <a:r>
              <a:rPr lang="en-US" sz="2800" dirty="0"/>
              <a:t>are the future custodians of our </a:t>
            </a:r>
            <a:r>
              <a:rPr lang="en-US" sz="2800" dirty="0" smtClean="0"/>
              <a:t>heritage</a:t>
            </a:r>
            <a:endParaRPr lang="en-US" sz="2800" dirty="0"/>
          </a:p>
          <a:p>
            <a:pPr algn="just"/>
            <a:r>
              <a:rPr lang="en-US" sz="2800" dirty="0"/>
              <a:t>Gathering </a:t>
            </a:r>
            <a:r>
              <a:rPr lang="en-US" sz="2800" dirty="0" smtClean="0"/>
              <a:t>is an important aspect of their community culture</a:t>
            </a:r>
          </a:p>
          <a:p>
            <a:pPr algn="just"/>
            <a:r>
              <a:rPr lang="en-US" sz="2800" dirty="0" smtClean="0"/>
              <a:t>The act of watching a performance is considered as an important cultural value </a:t>
            </a:r>
          </a:p>
          <a:p>
            <a:pPr algn="just"/>
            <a:r>
              <a:rPr lang="en-US" sz="2800" dirty="0" smtClean="0"/>
              <a:t>It allows the whole community to participate in the project 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959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92" y="846621"/>
            <a:ext cx="7923036" cy="241891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Performance art is created through a participatory process …the social interactions leading to, and including,  the public event an art work co-authored by a range of participants-including the people who simply showed up for the event (</a:t>
            </a:r>
            <a:r>
              <a:rPr lang="en-US" sz="2400" dirty="0" err="1" smtClean="0"/>
              <a:t>Lasch</a:t>
            </a:r>
            <a:r>
              <a:rPr lang="en-US" sz="2400" dirty="0"/>
              <a:t> </a:t>
            </a:r>
            <a:r>
              <a:rPr lang="en-US" sz="2400" dirty="0" smtClean="0"/>
              <a:t>cited in Kelly 2014).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534" y="3265534"/>
            <a:ext cx="7817194" cy="2842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Open interactive forms of performing art shows how a performance should be regarded and discussed as a relationship between the performance, the performers, and the audience, instead of as an autonomous work of art (Nagel &amp; </a:t>
            </a:r>
            <a:r>
              <a:rPr lang="en-US" sz="2400" dirty="0" err="1"/>
              <a:t>Hovik</a:t>
            </a:r>
            <a:r>
              <a:rPr lang="en-US" sz="2400" dirty="0"/>
              <a:t>, 2016).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3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0108"/>
          </a:xfrm>
        </p:spPr>
        <p:txBody>
          <a:bodyPr/>
          <a:lstStyle/>
          <a:p>
            <a:r>
              <a:rPr lang="en-US" dirty="0" smtClean="0"/>
              <a:t> Project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535" y="2043249"/>
            <a:ext cx="7756712" cy="40829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Film</a:t>
            </a:r>
          </a:p>
          <a:p>
            <a:r>
              <a:rPr lang="en-US" sz="2800" dirty="0" smtClean="0"/>
              <a:t>Photographs</a:t>
            </a:r>
          </a:p>
          <a:p>
            <a:r>
              <a:rPr lang="en-US" sz="2800" dirty="0" smtClean="0"/>
              <a:t>Reflective writing </a:t>
            </a:r>
          </a:p>
          <a:p>
            <a:r>
              <a:rPr lang="en-US" sz="2800" dirty="0" smtClean="0"/>
              <a:t>Conversation</a:t>
            </a:r>
          </a:p>
          <a:p>
            <a:r>
              <a:rPr lang="en-US" sz="2800" dirty="0" smtClean="0"/>
              <a:t>Non formal interview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Collated data are visually presented during the session</a:t>
            </a:r>
          </a:p>
        </p:txBody>
      </p:sp>
    </p:spTree>
    <p:extLst>
      <p:ext uri="{BB962C8B-B14F-4D97-AF65-F5344CB8AC3E}">
        <p14:creationId xmlns:p14="http://schemas.microsoft.com/office/powerpoint/2010/main" val="225698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oral story that passed from generation to generation did not survive solely by memory</a:t>
            </a:r>
          </a:p>
          <a:p>
            <a:pPr algn="just"/>
            <a:r>
              <a:rPr lang="en-US" dirty="0" smtClean="0"/>
              <a:t>The process of transforming the story into  children’s performing art caught a lot of attention</a:t>
            </a:r>
          </a:p>
          <a:p>
            <a:pPr algn="just"/>
            <a:r>
              <a:rPr lang="en-US" dirty="0" smtClean="0"/>
              <a:t>Children found that their active participations and relations with others were motivating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92" y="1600200"/>
            <a:ext cx="8021507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smtClean="0"/>
              <a:t>Re-living a folktale is not as simple as just telling it to children, but it involves:</a:t>
            </a:r>
          </a:p>
          <a:p>
            <a:pPr algn="just"/>
            <a:r>
              <a:rPr lang="en-US" sz="3600" dirty="0" smtClean="0"/>
              <a:t>A range of participants</a:t>
            </a:r>
          </a:p>
          <a:p>
            <a:pPr algn="just"/>
            <a:r>
              <a:rPr lang="en-US" sz="3600" dirty="0" smtClean="0"/>
              <a:t>Participatory actions </a:t>
            </a:r>
            <a:endParaRPr lang="en-US" sz="3600" dirty="0"/>
          </a:p>
          <a:p>
            <a:pPr algn="just"/>
            <a:r>
              <a:rPr lang="en-US" sz="3600" dirty="0" smtClean="0"/>
              <a:t>Social </a:t>
            </a:r>
            <a:r>
              <a:rPr lang="en-US" sz="3600" dirty="0"/>
              <a:t>interactions and </a:t>
            </a:r>
            <a:r>
              <a:rPr lang="en-US" sz="3600" dirty="0" smtClean="0"/>
              <a:t>relations</a:t>
            </a:r>
            <a:endParaRPr lang="en-US" sz="3600" dirty="0"/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08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110"/>
            <a:ext cx="8229600" cy="11994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project continues by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53" y="1919111"/>
            <a:ext cx="7665990" cy="4207052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</a:t>
            </a:r>
            <a:r>
              <a:rPr lang="en-US" sz="2800" dirty="0" smtClean="0"/>
              <a:t>nspiring </a:t>
            </a:r>
            <a:r>
              <a:rPr lang="en-US" sz="2800" dirty="0"/>
              <a:t>parents to include telling folktales in their social events </a:t>
            </a:r>
            <a:r>
              <a:rPr lang="en-US" sz="2800" dirty="0" smtClean="0"/>
              <a:t>agenda, supported by the visual documentations and picture books</a:t>
            </a:r>
            <a:endParaRPr lang="en-US" sz="2800" dirty="0"/>
          </a:p>
          <a:p>
            <a:pPr algn="just"/>
            <a:r>
              <a:rPr lang="en-US" sz="2800" dirty="0" smtClean="0"/>
              <a:t>Developing more </a:t>
            </a:r>
            <a:r>
              <a:rPr lang="en-US" sz="2800" dirty="0"/>
              <a:t>ideas and </a:t>
            </a:r>
            <a:r>
              <a:rPr lang="en-US" sz="2800" dirty="0" smtClean="0"/>
              <a:t>planning </a:t>
            </a:r>
            <a:r>
              <a:rPr lang="en-US" sz="2800" dirty="0"/>
              <a:t>the next art projects where parents </a:t>
            </a:r>
            <a:r>
              <a:rPr lang="en-US" sz="2800" dirty="0" smtClean="0"/>
              <a:t>lead</a:t>
            </a: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573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407</Words>
  <Application>Microsoft Macintosh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Ratu Lemut </vt:lpstr>
      <vt:lpstr>   A survey we conducted in Gunung Sari village, Mount Kidul, Central Java showed that NONE of the approximately five hundred villagers aged from 5 to 90 has ever heard or remember the story and even other  folktales.    The story is believed to have come from that place.  </vt:lpstr>
      <vt:lpstr> Project Design</vt:lpstr>
      <vt:lpstr>       Why children’s performing art?  </vt:lpstr>
      <vt:lpstr>Performance art is created through a participatory process …the social interactions leading to, and including,  the public event an art work co-authored by a range of participants-including the people who simply showed up for the event (Lasch cited in Kelly 2014).</vt:lpstr>
      <vt:lpstr> Project methods</vt:lpstr>
      <vt:lpstr>Findings</vt:lpstr>
      <vt:lpstr>Conclusion</vt:lpstr>
      <vt:lpstr>The project continues by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Ratu Lemut </dc:title>
  <dc:creator>Emilia Nazir</dc:creator>
  <cp:lastModifiedBy>ALYCIA TEO</cp:lastModifiedBy>
  <cp:revision>55</cp:revision>
  <dcterms:created xsi:type="dcterms:W3CDTF">2017-04-27T13:19:57Z</dcterms:created>
  <dcterms:modified xsi:type="dcterms:W3CDTF">2017-05-16T16:13:01Z</dcterms:modified>
</cp:coreProperties>
</file>